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5" r:id="rId3"/>
    <p:sldId id="272" r:id="rId4"/>
    <p:sldId id="273" r:id="rId5"/>
    <p:sldId id="285" r:id="rId6"/>
    <p:sldId id="296" r:id="rId7"/>
    <p:sldId id="297" r:id="rId8"/>
    <p:sldId id="298" r:id="rId9"/>
    <p:sldId id="281" r:id="rId10"/>
    <p:sldId id="289" r:id="rId11"/>
    <p:sldId id="299" r:id="rId12"/>
    <p:sldId id="300" r:id="rId13"/>
    <p:sldId id="301" r:id="rId14"/>
    <p:sldId id="302" r:id="rId15"/>
    <p:sldId id="30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96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1050392" y="2490281"/>
            <a:ext cx="10091224" cy="1877437"/>
            <a:chOff x="1050392" y="1767838"/>
            <a:chExt cx="10091224" cy="187743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182385" y="1767838"/>
              <a:ext cx="58272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디지털 영상 처리 </a:t>
              </a:r>
              <a:r>
                <a:rPr lang="en-US" altLang="ko-KR" sz="3600" dirty="0">
                  <a:solidFill>
                    <a:schemeClr val="bg1"/>
                  </a:solidFill>
                </a:rPr>
                <a:t>Chapter 5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1050392" y="2537279"/>
              <a:ext cx="100912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임계값과</a:t>
              </a:r>
              <a:r>
                <a:rPr lang="ko-KR" altLang="en-US" sz="66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히스토그램 처리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히스토그램 계산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1956FB5-5532-462C-856B-ADB0348B9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9" y="975360"/>
            <a:ext cx="5897691" cy="5270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929AEF-E404-40FD-A90D-C867A8DAE77E}"/>
              </a:ext>
            </a:extLst>
          </p:cNvPr>
          <p:cNvSpPr txBox="1"/>
          <p:nvPr/>
        </p:nvSpPr>
        <p:spPr>
          <a:xfrm>
            <a:off x="7211505" y="1489434"/>
            <a:ext cx="4524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Histogram </a:t>
            </a:r>
            <a:r>
              <a:rPr lang="ko-KR" altLang="en-US" dirty="0"/>
              <a:t>사이즈와</a:t>
            </a:r>
            <a:endParaRPr lang="en-US" altLang="ko-KR" dirty="0"/>
          </a:p>
          <a:p>
            <a:r>
              <a:rPr lang="ko-KR" altLang="en-US" dirty="0"/>
              <a:t>각 빈</a:t>
            </a:r>
            <a:r>
              <a:rPr lang="en-US" altLang="ko-KR" dirty="0"/>
              <a:t>(</a:t>
            </a:r>
            <a:r>
              <a:rPr lang="ko-KR" altLang="en-US" dirty="0"/>
              <a:t>막대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err="1"/>
              <a:t>경계값</a:t>
            </a:r>
            <a:r>
              <a:rPr lang="ko-KR" altLang="en-US" dirty="0"/>
              <a:t> 배열의</a:t>
            </a:r>
            <a:r>
              <a:rPr lang="en-US" altLang="ko-KR" dirty="0"/>
              <a:t> </a:t>
            </a:r>
            <a:r>
              <a:rPr lang="ko-KR" altLang="en-US" dirty="0"/>
              <a:t>배열 </a:t>
            </a:r>
            <a:r>
              <a:rPr lang="en-US" altLang="ko-KR" dirty="0"/>
              <a:t>range</a:t>
            </a:r>
          </a:p>
          <a:p>
            <a:r>
              <a:rPr lang="ko-KR" altLang="en-US" dirty="0"/>
              <a:t>값에 의해 한 빈이 표기하는 값의</a:t>
            </a:r>
            <a:endParaRPr lang="en-US" altLang="ko-KR" dirty="0"/>
          </a:p>
          <a:p>
            <a:r>
              <a:rPr lang="ko-KR" altLang="en-US" dirty="0"/>
              <a:t>범위가 결정된다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85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히스토그램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평활화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29AEF-E404-40FD-A90D-C867A8DAE77E}"/>
              </a:ext>
            </a:extLst>
          </p:cNvPr>
          <p:cNvSpPr txBox="1"/>
          <p:nvPr/>
        </p:nvSpPr>
        <p:spPr>
          <a:xfrm>
            <a:off x="7211505" y="1489434"/>
            <a:ext cx="45248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히스토그램 </a:t>
            </a:r>
            <a:r>
              <a:rPr lang="ko-KR" altLang="en-US" dirty="0" err="1"/>
              <a:t>평활화</a:t>
            </a:r>
            <a:r>
              <a:rPr lang="en-US" altLang="ko-KR" dirty="0"/>
              <a:t>(equalization)</a:t>
            </a:r>
            <a:r>
              <a:rPr lang="ko-KR" altLang="en-US" dirty="0"/>
              <a:t>는 입력 </a:t>
            </a:r>
            <a:endParaRPr lang="en-US" altLang="ko-KR" dirty="0"/>
          </a:p>
          <a:p>
            <a:r>
              <a:rPr lang="ko-KR" altLang="en-US" dirty="0"/>
              <a:t>영상의 </a:t>
            </a:r>
            <a:r>
              <a:rPr lang="ko-KR" altLang="en-US" dirty="0" err="1"/>
              <a:t>화소값에</a:t>
            </a:r>
            <a:r>
              <a:rPr lang="ko-KR" altLang="en-US" dirty="0"/>
              <a:t> 대하여 누적분포 함수를 변환함수로 사용하여 출력 영상의 </a:t>
            </a:r>
            <a:r>
              <a:rPr lang="ko-KR" altLang="en-US" dirty="0" err="1"/>
              <a:t>화소값을</a:t>
            </a:r>
            <a:r>
              <a:rPr lang="ko-KR" altLang="en-US" dirty="0"/>
              <a:t> 계산하는 영상 개선 방법이다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평활화를 이용해서 </a:t>
            </a:r>
            <a:r>
              <a:rPr lang="ko-KR" altLang="en-US" dirty="0" err="1"/>
              <a:t>화소값의</a:t>
            </a:r>
            <a:r>
              <a:rPr lang="ko-KR" altLang="en-US" dirty="0"/>
              <a:t> </a:t>
            </a:r>
            <a:r>
              <a:rPr lang="ko-KR" altLang="en-US" dirty="0" err="1"/>
              <a:t>범위과</a:t>
            </a:r>
            <a:r>
              <a:rPr lang="ko-KR" altLang="en-US" dirty="0"/>
              <a:t> 좁은 </a:t>
            </a:r>
            <a:r>
              <a:rPr lang="ko-KR" altLang="en-US" dirty="0" err="1"/>
              <a:t>저대비</a:t>
            </a:r>
            <a:r>
              <a:rPr lang="en-US" altLang="ko-KR" dirty="0"/>
              <a:t>(low contrast) </a:t>
            </a:r>
            <a:r>
              <a:rPr lang="ko-KR" altLang="en-US" dirty="0"/>
              <a:t>입력 영상을 </a:t>
            </a:r>
            <a:r>
              <a:rPr lang="ko-KR" altLang="en-US" dirty="0" err="1"/>
              <a:t>화소값의</a:t>
            </a:r>
            <a:r>
              <a:rPr lang="ko-KR" altLang="en-US" dirty="0"/>
              <a:t> 범위가 넓은 </a:t>
            </a:r>
            <a:r>
              <a:rPr lang="ko-KR" altLang="en-US" dirty="0" err="1"/>
              <a:t>고대비</a:t>
            </a:r>
            <a:r>
              <a:rPr lang="en-US" altLang="ko-KR" dirty="0"/>
              <a:t>(high contrast) </a:t>
            </a:r>
            <a:r>
              <a:rPr lang="ko-KR" altLang="en-US" dirty="0"/>
              <a:t>출력 영상을 얻는다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밝기값이</a:t>
            </a:r>
            <a:r>
              <a:rPr lang="ko-KR" altLang="en-US" dirty="0"/>
              <a:t> </a:t>
            </a:r>
            <a:r>
              <a:rPr lang="ko-KR" altLang="en-US" dirty="0" err="1"/>
              <a:t>몰려있어</a:t>
            </a:r>
            <a:r>
              <a:rPr lang="ko-KR" altLang="en-US" dirty="0"/>
              <a:t> 어둡거나 밝거나 한 영상을 </a:t>
            </a:r>
            <a:r>
              <a:rPr lang="ko-KR" altLang="en-US" dirty="0" err="1"/>
              <a:t>평활화</a:t>
            </a:r>
            <a:r>
              <a:rPr lang="ko-KR" altLang="en-US" dirty="0"/>
              <a:t> 하면 더욱 선명한 영상을 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E2B50E3-8592-4855-8FB8-01714B955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0" y="1129886"/>
            <a:ext cx="6854575" cy="43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85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히스토그램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평활화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 descr="사람, 여자, 실외, 의류이(가) 표시된 사진&#10;&#10;자동 생성된 설명">
            <a:extLst>
              <a:ext uri="{FF2B5EF4-FFF2-40B4-BE49-F238E27FC236}">
                <a16:creationId xmlns:a16="http://schemas.microsoft.com/office/drawing/2014/main" id="{D0E91AB1-FCF3-4465-BBDC-569FB529B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5" y="975360"/>
            <a:ext cx="5175858" cy="5529131"/>
          </a:xfrm>
          <a:prstGeom prst="rect">
            <a:avLst/>
          </a:prstGeom>
        </p:spPr>
      </p:pic>
      <p:pic>
        <p:nvPicPr>
          <p:cNvPr id="10" name="그림 9" descr="연필이(가) 표시된 사진&#10;&#10;자동 생성된 설명">
            <a:extLst>
              <a:ext uri="{FF2B5EF4-FFF2-40B4-BE49-F238E27FC236}">
                <a16:creationId xmlns:a16="http://schemas.microsoft.com/office/drawing/2014/main" id="{B1794D9B-8951-4408-8F55-0FC0A7DFC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58" y="1417571"/>
            <a:ext cx="5447927" cy="46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8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85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히스토그램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역투영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29AEF-E404-40FD-A90D-C867A8DAE77E}"/>
              </a:ext>
            </a:extLst>
          </p:cNvPr>
          <p:cNvSpPr txBox="1"/>
          <p:nvPr/>
        </p:nvSpPr>
        <p:spPr>
          <a:xfrm>
            <a:off x="7211505" y="1489434"/>
            <a:ext cx="45248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인식에서 얼굴 영역 분할을 위해 피부 색상을 이용할 때</a:t>
            </a:r>
            <a:r>
              <a:rPr lang="en-US" altLang="ko-KR" dirty="0"/>
              <a:t>, </a:t>
            </a:r>
            <a:r>
              <a:rPr lang="ko-KR" altLang="en-US" dirty="0"/>
              <a:t>샘플 영상의 피부 </a:t>
            </a:r>
            <a:r>
              <a:rPr lang="ko-KR" altLang="en-US" dirty="0" err="1"/>
              <a:t>영역에서히스토그램을</a:t>
            </a:r>
            <a:r>
              <a:rPr lang="ko-KR" altLang="en-US" dirty="0"/>
              <a:t> 계산하고 </a:t>
            </a:r>
            <a:r>
              <a:rPr lang="ko-KR" altLang="en-US" dirty="0" err="1"/>
              <a:t>역투영</a:t>
            </a:r>
            <a:r>
              <a:rPr lang="en-US" altLang="ko-KR" dirty="0"/>
              <a:t>(back projection)</a:t>
            </a:r>
            <a:r>
              <a:rPr lang="ko-KR" altLang="en-US" dirty="0"/>
              <a:t>하면 손</a:t>
            </a:r>
            <a:r>
              <a:rPr lang="en-US" altLang="ko-KR" dirty="0"/>
              <a:t>, </a:t>
            </a:r>
            <a:r>
              <a:rPr lang="ko-KR" altLang="en-US" dirty="0"/>
              <a:t>얼굴 등의 영역을 분할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물체 추적에서 추적할 물체를 관심 영역으로 지정한 후에</a:t>
            </a:r>
            <a:r>
              <a:rPr lang="en-US" altLang="ko-KR" dirty="0"/>
              <a:t>, </a:t>
            </a:r>
            <a:r>
              <a:rPr lang="ko-KR" altLang="en-US" dirty="0"/>
              <a:t>컬러 정보</a:t>
            </a:r>
            <a:r>
              <a:rPr lang="en-US" altLang="ko-KR" dirty="0"/>
              <a:t>(hue)</a:t>
            </a:r>
            <a:r>
              <a:rPr lang="ko-KR" altLang="en-US" dirty="0"/>
              <a:t>의 히스토그램으로 계산하고</a:t>
            </a:r>
            <a:r>
              <a:rPr lang="en-US" altLang="ko-KR" dirty="0"/>
              <a:t>, </a:t>
            </a:r>
            <a:r>
              <a:rPr lang="ko-KR" altLang="en-US" dirty="0"/>
              <a:t>추적할 때 계산된 히스토그램을 비디오에 역투영하고 임계치를 적용하여 추적을 위한 영상과 컬러정보가 비슷한 영역만을 </a:t>
            </a:r>
            <a:r>
              <a:rPr lang="ko-KR" altLang="en-US" dirty="0" err="1"/>
              <a:t>역투영할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02947C-7B16-44DC-AF45-0192316B8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975360"/>
            <a:ext cx="6344501" cy="4240499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A32F6A79-CD62-4736-9CC4-B76107EB3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67" y="4628755"/>
            <a:ext cx="4901742" cy="17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9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85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히스토그램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역투영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B36AFE7-8F52-47FE-9C95-44AACC598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49" y="1046375"/>
            <a:ext cx="8232572" cy="52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5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5856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히스토그램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역투영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 descr="과일, 음식, 컵, 슬라이스이(가) 표시된 사진&#10;&#10;자동 생성된 설명">
            <a:extLst>
              <a:ext uri="{FF2B5EF4-FFF2-40B4-BE49-F238E27FC236}">
                <a16:creationId xmlns:a16="http://schemas.microsoft.com/office/drawing/2014/main" id="{DDED2DFB-69BB-48A8-B6CD-31C632A63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5" y="1044405"/>
            <a:ext cx="4911319" cy="4950610"/>
          </a:xfrm>
          <a:prstGeom prst="rect">
            <a:avLst/>
          </a:prstGeom>
        </p:spPr>
      </p:pic>
      <p:pic>
        <p:nvPicPr>
          <p:cNvPr id="9" name="그림 8" descr="검은색, 사진, 앉아있는, 어두운이(가) 표시된 사진&#10;&#10;자동 생성된 설명">
            <a:extLst>
              <a:ext uri="{FF2B5EF4-FFF2-40B4-BE49-F238E27FC236}">
                <a16:creationId xmlns:a16="http://schemas.microsoft.com/office/drawing/2014/main" id="{6621C01E-0521-47C6-9125-FD6753A1C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72" y="1224056"/>
            <a:ext cx="4733094" cy="47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1AE9BD-5D6D-4A04-89D5-318AEE67D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1174470" y="413804"/>
            <a:ext cx="7185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accent1"/>
                </a:solidFill>
              </a:rPr>
              <a:t>Intro</a:t>
            </a:r>
            <a:endParaRPr lang="ko-KR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2CE83-DEDE-4928-B0BF-E6425EA22E2F}"/>
              </a:ext>
            </a:extLst>
          </p:cNvPr>
          <p:cNvSpPr txBox="1"/>
          <p:nvPr/>
        </p:nvSpPr>
        <p:spPr>
          <a:xfrm>
            <a:off x="1174469" y="1689982"/>
            <a:ext cx="71857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OpenCV</a:t>
            </a:r>
            <a:r>
              <a:rPr lang="ko-KR" altLang="en-US" sz="2000" b="1" dirty="0">
                <a:solidFill>
                  <a:schemeClr val="accent1"/>
                </a:solidFill>
              </a:rPr>
              <a:t>에서 영상 화소는 </a:t>
            </a:r>
            <a:r>
              <a:rPr lang="en-US" altLang="ko-KR" sz="2000" b="1" dirty="0">
                <a:solidFill>
                  <a:schemeClr val="accent1"/>
                </a:solidFill>
              </a:rPr>
              <a:t>row</a:t>
            </a:r>
            <a:r>
              <a:rPr lang="ko-KR" altLang="en-US" sz="2000" b="1" dirty="0">
                <a:solidFill>
                  <a:schemeClr val="accent1"/>
                </a:solidFill>
              </a:rPr>
              <a:t>와 </a:t>
            </a:r>
            <a:r>
              <a:rPr lang="en-US" altLang="ko-KR" sz="2000" b="1" dirty="0">
                <a:solidFill>
                  <a:schemeClr val="accent1"/>
                </a:solidFill>
              </a:rPr>
              <a:t>column</a:t>
            </a:r>
            <a:r>
              <a:rPr lang="ko-KR" altLang="en-US" sz="2000" b="1" dirty="0">
                <a:solidFill>
                  <a:schemeClr val="accent1"/>
                </a:solidFill>
              </a:rPr>
              <a:t>순서인 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r>
              <a:rPr lang="en-US" altLang="ko-KR" sz="2000" b="1" dirty="0" err="1">
                <a:solidFill>
                  <a:schemeClr val="accent1"/>
                </a:solidFill>
              </a:rPr>
              <a:t>img</a:t>
            </a:r>
            <a:r>
              <a:rPr lang="en-US" altLang="ko-KR" sz="2000" b="1" dirty="0">
                <a:solidFill>
                  <a:schemeClr val="accent1"/>
                </a:solidFill>
              </a:rPr>
              <a:t>(</a:t>
            </a:r>
            <a:r>
              <a:rPr lang="en-US" altLang="ko-KR" sz="2000" b="1" dirty="0" err="1">
                <a:solidFill>
                  <a:schemeClr val="accent1"/>
                </a:solidFill>
              </a:rPr>
              <a:t>x,y</a:t>
            </a:r>
            <a:r>
              <a:rPr lang="en-US" altLang="ko-KR" sz="2000" b="1" dirty="0">
                <a:solidFill>
                  <a:schemeClr val="accent1"/>
                </a:solidFill>
              </a:rPr>
              <a:t>)</a:t>
            </a:r>
            <a:r>
              <a:rPr lang="ko-KR" altLang="en-US" sz="2000" b="1" dirty="0">
                <a:solidFill>
                  <a:schemeClr val="accent1"/>
                </a:solidFill>
              </a:rPr>
              <a:t>로 </a:t>
            </a:r>
            <a:r>
              <a:rPr lang="ko-KR" altLang="en-US" sz="2000" b="1" dirty="0" err="1">
                <a:solidFill>
                  <a:schemeClr val="accent1"/>
                </a:solidFill>
              </a:rPr>
              <a:t>화소값을</a:t>
            </a:r>
            <a:r>
              <a:rPr lang="ko-KR" altLang="en-US" sz="2000" b="1" dirty="0">
                <a:solidFill>
                  <a:schemeClr val="accent1"/>
                </a:solidFill>
              </a:rPr>
              <a:t> 접근한다</a:t>
            </a:r>
            <a:r>
              <a:rPr lang="en-US" altLang="ko-KR" sz="2000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altLang="ko-KR" sz="2000" b="1" dirty="0">
                <a:solidFill>
                  <a:schemeClr val="accent1"/>
                </a:solidFill>
              </a:rPr>
              <a:t>Point processing</a:t>
            </a:r>
            <a:r>
              <a:rPr lang="ko-KR" altLang="en-US" sz="2000" b="1" dirty="0">
                <a:solidFill>
                  <a:schemeClr val="accent1"/>
                </a:solidFill>
              </a:rPr>
              <a:t>은 입력 영상 </a:t>
            </a:r>
            <a:r>
              <a:rPr lang="en-US" altLang="ko-KR" sz="2000" b="1" dirty="0" err="1">
                <a:solidFill>
                  <a:schemeClr val="accent1"/>
                </a:solidFill>
              </a:rPr>
              <a:t>src</a:t>
            </a:r>
            <a:r>
              <a:rPr lang="en-US" altLang="ko-KR" sz="2000" b="1" dirty="0">
                <a:solidFill>
                  <a:schemeClr val="accent1"/>
                </a:solidFill>
              </a:rPr>
              <a:t>(</a:t>
            </a:r>
            <a:r>
              <a:rPr lang="en-US" altLang="ko-KR" sz="2000" b="1" dirty="0" err="1">
                <a:solidFill>
                  <a:schemeClr val="accent1"/>
                </a:solidFill>
              </a:rPr>
              <a:t>x,y</a:t>
            </a:r>
            <a:r>
              <a:rPr lang="en-US" altLang="ko-KR" sz="2000" b="1" dirty="0">
                <a:solidFill>
                  <a:schemeClr val="accent1"/>
                </a:solidFill>
              </a:rPr>
              <a:t>)</a:t>
            </a:r>
            <a:r>
              <a:rPr lang="ko-KR" altLang="en-US" sz="2000" b="1" dirty="0">
                <a:solidFill>
                  <a:schemeClr val="accent1"/>
                </a:solidFill>
              </a:rPr>
              <a:t>에 대한 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</a:rPr>
              <a:t>각 화소 </a:t>
            </a:r>
            <a:r>
              <a:rPr lang="en-US" altLang="ko-KR" sz="2000" b="1" dirty="0">
                <a:solidFill>
                  <a:schemeClr val="accent1"/>
                </a:solidFill>
              </a:rPr>
              <a:t>(</a:t>
            </a:r>
            <a:r>
              <a:rPr lang="en-US" altLang="ko-KR" sz="2000" b="1" dirty="0" err="1">
                <a:solidFill>
                  <a:schemeClr val="accent1"/>
                </a:solidFill>
              </a:rPr>
              <a:t>x,y</a:t>
            </a:r>
            <a:r>
              <a:rPr lang="en-US" altLang="ko-KR" sz="2000" b="1" dirty="0">
                <a:solidFill>
                  <a:schemeClr val="accent1"/>
                </a:solidFill>
              </a:rPr>
              <a:t>)</a:t>
            </a:r>
            <a:r>
              <a:rPr lang="ko-KR" altLang="en-US" sz="2000" b="1" dirty="0">
                <a:solidFill>
                  <a:schemeClr val="accent1"/>
                </a:solidFill>
              </a:rPr>
              <a:t>의 값</a:t>
            </a:r>
            <a:r>
              <a:rPr lang="en-US" altLang="ko-KR" sz="2000" b="1" dirty="0">
                <a:solidFill>
                  <a:schemeClr val="accent1"/>
                </a:solidFill>
              </a:rPr>
              <a:t>(</a:t>
            </a:r>
            <a:r>
              <a:rPr lang="ko-KR" altLang="en-US" sz="2000" b="1" dirty="0">
                <a:solidFill>
                  <a:schemeClr val="accent1"/>
                </a:solidFill>
              </a:rPr>
              <a:t>밝기나 컬러</a:t>
            </a:r>
            <a:r>
              <a:rPr lang="en-US" altLang="ko-KR" sz="2000" b="1" dirty="0">
                <a:solidFill>
                  <a:schemeClr val="accent1"/>
                </a:solidFill>
              </a:rPr>
              <a:t>)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r</a:t>
            </a:r>
            <a:r>
              <a:rPr lang="ko-KR" altLang="en-US" sz="2000" b="1" dirty="0">
                <a:solidFill>
                  <a:schemeClr val="accent1"/>
                </a:solidFill>
              </a:rPr>
              <a:t>을 변환함수 </a:t>
            </a:r>
            <a:r>
              <a:rPr lang="en-US" altLang="ko-KR" sz="2000" b="1" dirty="0">
                <a:solidFill>
                  <a:schemeClr val="accent1"/>
                </a:solidFill>
              </a:rPr>
              <a:t>T(r)</a:t>
            </a:r>
            <a:r>
              <a:rPr lang="ko-KR" altLang="en-US" sz="2000" b="1" dirty="0">
                <a:solidFill>
                  <a:schemeClr val="accent1"/>
                </a:solidFill>
              </a:rPr>
              <a:t>로 변환하여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r>
              <a:rPr lang="ko-KR" altLang="en-US" sz="2000" b="1" dirty="0">
                <a:solidFill>
                  <a:schemeClr val="accent1"/>
                </a:solidFill>
              </a:rPr>
              <a:t>출력 영상 </a:t>
            </a:r>
            <a:r>
              <a:rPr lang="en-US" altLang="ko-KR" sz="2000" b="1" dirty="0" err="1">
                <a:solidFill>
                  <a:schemeClr val="accent1"/>
                </a:solidFill>
              </a:rPr>
              <a:t>dst</a:t>
            </a:r>
            <a:r>
              <a:rPr lang="en-US" altLang="ko-KR" sz="2000" b="1" dirty="0">
                <a:solidFill>
                  <a:schemeClr val="accent1"/>
                </a:solidFill>
              </a:rPr>
              <a:t>(x, y)</a:t>
            </a:r>
            <a:r>
              <a:rPr lang="ko-KR" altLang="en-US" sz="2000" b="1" dirty="0">
                <a:solidFill>
                  <a:schemeClr val="accent1"/>
                </a:solidFill>
              </a:rPr>
              <a:t>의 </a:t>
            </a:r>
            <a:r>
              <a:rPr lang="ko-KR" altLang="en-US" sz="2000" b="1" dirty="0" err="1">
                <a:solidFill>
                  <a:schemeClr val="accent1"/>
                </a:solidFill>
              </a:rPr>
              <a:t>화소값</a:t>
            </a:r>
            <a:r>
              <a:rPr lang="ko-KR" altLang="en-US" sz="2000" b="1" dirty="0">
                <a:solidFill>
                  <a:schemeClr val="accent1"/>
                </a:solidFill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</a:rPr>
              <a:t>s</a:t>
            </a:r>
            <a:r>
              <a:rPr lang="ko-KR" altLang="en-US" sz="2000" b="1" dirty="0">
                <a:solidFill>
                  <a:schemeClr val="accent1"/>
                </a:solidFill>
              </a:rPr>
              <a:t>를 얻는 영상처리 방법이다</a:t>
            </a:r>
            <a:r>
              <a:rPr lang="en-US" altLang="ko-KR" sz="2000" b="1" dirty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2000" b="1" dirty="0">
                <a:solidFill>
                  <a:schemeClr val="accent1"/>
                </a:solidFill>
              </a:rPr>
              <a:t>이번 장에서는 대표적인 </a:t>
            </a:r>
            <a:r>
              <a:rPr lang="en-US" altLang="ko-KR" sz="2000" b="1" dirty="0">
                <a:solidFill>
                  <a:schemeClr val="accent1"/>
                </a:solidFill>
              </a:rPr>
              <a:t>point processing </a:t>
            </a:r>
            <a:r>
              <a:rPr lang="ko-KR" altLang="en-US" sz="2000" b="1" dirty="0">
                <a:solidFill>
                  <a:schemeClr val="accent1"/>
                </a:solidFill>
              </a:rPr>
              <a:t>방식인</a:t>
            </a:r>
            <a:endParaRPr lang="en-US" altLang="ko-KR" sz="2000" b="1" dirty="0">
              <a:solidFill>
                <a:schemeClr val="accent1"/>
              </a:solidFill>
            </a:endParaRPr>
          </a:p>
          <a:p>
            <a:r>
              <a:rPr lang="ko-KR" altLang="en-US" sz="2000" b="1" dirty="0" err="1">
                <a:solidFill>
                  <a:schemeClr val="accent1"/>
                </a:solidFill>
              </a:rPr>
              <a:t>임계값</a:t>
            </a:r>
            <a:r>
              <a:rPr lang="ko-KR" altLang="en-US" sz="2000" b="1" dirty="0">
                <a:solidFill>
                  <a:schemeClr val="accent1"/>
                </a:solidFill>
              </a:rPr>
              <a:t> 영상과 히스토그램 처리를 설명한다</a:t>
            </a:r>
            <a:r>
              <a:rPr lang="en-US" altLang="ko-KR" sz="2000" b="1" dirty="0">
                <a:solidFill>
                  <a:schemeClr val="accent1"/>
                </a:solidFill>
              </a:rPr>
              <a:t>.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83D6E-61D4-4719-BD6F-668B73FA9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9B4F2-0F80-49A2-819E-020140E44E69}"/>
              </a:ext>
            </a:extLst>
          </p:cNvPr>
          <p:cNvSpPr/>
          <p:nvPr/>
        </p:nvSpPr>
        <p:spPr>
          <a:xfrm>
            <a:off x="650240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525186"/>
            <a:ext cx="2890856" cy="523220"/>
            <a:chOff x="1191929" y="2733040"/>
            <a:chExt cx="2890856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임계값</a:t>
              </a:r>
              <a:r>
                <a:rPr lang="ko-KR" altLang="en-US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영상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3515806"/>
            <a:ext cx="3735638" cy="523220"/>
            <a:chOff x="1191929" y="2733040"/>
            <a:chExt cx="3735638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2951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히스토그램 처리 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1945532"/>
            <a:ext cx="7219220" cy="452130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1"/>
              <a:ext cx="3039389" cy="797347"/>
              <a:chOff x="2700072" y="2021840"/>
              <a:chExt cx="4138656" cy="108572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700072" y="2578986"/>
                <a:ext cx="4138656" cy="528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임계값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en-US" altLang="ko-KR" sz="32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theshold</a:t>
                </a:r>
                <a:r>
                  <a:rPr lang="en-US" altLang="ko-KR" sz="32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endParaRPr lang="ko-KR" altLang="en-US" sz="32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E0CE53B-9A9D-4D4F-B899-F1E555E4772C}"/>
              </a:ext>
            </a:extLst>
          </p:cNvPr>
          <p:cNvSpPr txBox="1"/>
          <p:nvPr/>
        </p:nvSpPr>
        <p:spPr>
          <a:xfrm>
            <a:off x="721116" y="3619814"/>
            <a:ext cx="6924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cv2.threshold()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함수는 주어진 </a:t>
            </a: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임계값에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 다양한 </a:t>
            </a: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임계값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영상을 출력한다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예를들어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cv2.THRESH_BINARY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라는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 flag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사용하면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값만을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갖는 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binary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영상을 출력할 수 있다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cv2.adaptiveThreshold() 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함수는 화소마다 다른 </a:t>
            </a: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임계값을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적용하여 적응형 </a:t>
            </a: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임계값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영상을 계산한다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임계값은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영상을 분할하는 가장 간단한 방법이다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임계값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C899386-8B6B-416F-991E-8EB3B3D3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733425"/>
            <a:ext cx="102012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임계값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하얀색이(가) 표시된 사진&#10;&#10;자동 생성된 설명">
            <a:extLst>
              <a:ext uri="{FF2B5EF4-FFF2-40B4-BE49-F238E27FC236}">
                <a16:creationId xmlns:a16="http://schemas.microsoft.com/office/drawing/2014/main" id="{653CD632-5794-4C63-A029-A085E4790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5" y="513058"/>
            <a:ext cx="11538168" cy="59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3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임계값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EF79337-C374-4BA8-9CC5-06E5737F1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08676"/>
            <a:ext cx="9753600" cy="530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1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임계값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BDA03F-C887-40F8-B676-C9BE8C79B160}"/>
              </a:ext>
            </a:extLst>
          </p:cNvPr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8C422D0-4EF4-4D16-9138-D7D4D0A7A56F}"/>
              </a:ext>
            </a:extLst>
          </p:cNvPr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전자기기, 계산기, 컴퓨터, 하얀색이(가) 표시된 사진&#10;&#10;자동 생성된 설명">
            <a:extLst>
              <a:ext uri="{FF2B5EF4-FFF2-40B4-BE49-F238E27FC236}">
                <a16:creationId xmlns:a16="http://schemas.microsoft.com/office/drawing/2014/main" id="{E8DC5D80-94AD-45D4-AC60-9AE04B67C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68" y="985862"/>
            <a:ext cx="3213156" cy="2572956"/>
          </a:xfrm>
          <a:prstGeom prst="rect">
            <a:avLst/>
          </a:prstGeom>
        </p:spPr>
      </p:pic>
      <p:pic>
        <p:nvPicPr>
          <p:cNvPr id="9" name="그림 8" descr="전자기기이(가) 표시된 사진&#10;&#10;자동 생성된 설명">
            <a:extLst>
              <a:ext uri="{FF2B5EF4-FFF2-40B4-BE49-F238E27FC236}">
                <a16:creationId xmlns:a16="http://schemas.microsoft.com/office/drawing/2014/main" id="{99696C9E-58E4-4FB3-8317-238725453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9" y="985862"/>
            <a:ext cx="3275162" cy="2622608"/>
          </a:xfrm>
          <a:prstGeom prst="rect">
            <a:avLst/>
          </a:prstGeom>
        </p:spPr>
      </p:pic>
      <p:pic>
        <p:nvPicPr>
          <p:cNvPr id="12" name="그림 11" descr="전자기기, 계산기, 키보드, 하얀색이(가) 표시된 사진&#10;&#10;자동 생성된 설명">
            <a:extLst>
              <a:ext uri="{FF2B5EF4-FFF2-40B4-BE49-F238E27FC236}">
                <a16:creationId xmlns:a16="http://schemas.microsoft.com/office/drawing/2014/main" id="{ECF8D732-623C-4376-85EF-D2FE2960A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43" y="3767341"/>
            <a:ext cx="3213156" cy="2572956"/>
          </a:xfrm>
          <a:prstGeom prst="rect">
            <a:avLst/>
          </a:prstGeom>
        </p:spPr>
      </p:pic>
      <p:pic>
        <p:nvPicPr>
          <p:cNvPr id="16" name="그림 15" descr="전자기기, 계산기, 키보드, 하얀색이(가) 표시된 사진&#10;&#10;자동 생성된 설명">
            <a:extLst>
              <a:ext uri="{FF2B5EF4-FFF2-40B4-BE49-F238E27FC236}">
                <a16:creationId xmlns:a16="http://schemas.microsoft.com/office/drawing/2014/main" id="{CCA19677-D214-4EFA-BC78-E28101BD2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79" y="3712242"/>
            <a:ext cx="3213156" cy="25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0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999241" y="1489436"/>
            <a:ext cx="7349765" cy="5165940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59"/>
              <a:ext cx="1922981" cy="765967"/>
              <a:chOff x="2700072" y="2021840"/>
              <a:chExt cx="2618472" cy="104299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00072" y="2553519"/>
                <a:ext cx="2618472" cy="511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히스토그램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2F59E93-2696-4211-B615-EB0CC19BA26F}"/>
              </a:ext>
            </a:extLst>
          </p:cNvPr>
          <p:cNvSpPr txBox="1"/>
          <p:nvPr/>
        </p:nvSpPr>
        <p:spPr>
          <a:xfrm>
            <a:off x="1298962" y="3251388"/>
            <a:ext cx="6779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Histogram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관찰 데이터의 빈도수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(frequency)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막대 그래프로 표시한 것으로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데이터의 확률분포를 추정할 수 있다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영상의 히스토그램은 영상 화소의 분포에 대한 매우 중요한 정보이다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여기서는 히스토그램의 계산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평활화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equlization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),</a:t>
            </a:r>
          </a:p>
          <a:p>
            <a:r>
              <a:rPr lang="ko-KR" altLang="en-US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역투영</a:t>
            </a:r>
            <a:r>
              <a:rPr lang="ko-KR" altLang="en-US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등에 대해 설명한다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400</Words>
  <Application>Microsoft Office PowerPoint</Application>
  <PresentationFormat>와이드스크린</PresentationFormat>
  <Paragraphs>55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Kim Shinwon</cp:lastModifiedBy>
  <cp:revision>22</cp:revision>
  <dcterms:created xsi:type="dcterms:W3CDTF">2019-12-23T00:32:35Z</dcterms:created>
  <dcterms:modified xsi:type="dcterms:W3CDTF">2020-02-12T05:40:09Z</dcterms:modified>
</cp:coreProperties>
</file>